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C89DF-C06A-44A3-A36C-07A0033E6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136F5D9-ED0E-40AD-AE63-EDDE4ED3B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2D2A15-0586-4603-8D3E-B4B35CA2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66F7EC-0EDD-4FB3-9CC7-D55769AA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CD998C-221A-4425-972D-9452CDE0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095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BC3A6-6847-4FFC-9CDB-A352DE1C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8369246-ABF7-4FE3-BA48-39E83AB0B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0F2FC1-BCB6-4991-8E69-230DEC11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06FB0-A2D2-4E88-9CF9-D7929B98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D28901-3E22-4A9A-9765-309E4E0B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211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00D95A6-4D95-4BBD-88B3-23ED9521D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63CEBD3-C7E3-40C6-9BE1-75FC13FDE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F2F878-2669-49FE-998A-EC7401A2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D88EEB-17FF-4A74-BAE6-B01C097E1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E19A4F-0DA9-4195-AC71-2FF75F4C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935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08AEC-EC7B-4ADA-BCD2-27074671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56007F-D8CE-471F-BFDB-6BF7AAA8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11E8A0-4E82-493F-B066-C0C45721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3202F8-5ECB-4DFF-BD83-FB367A7A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104B9B-5987-4143-BEAA-D3E51D02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058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97772-E921-4509-B280-F47D46D07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9D52EA-D44F-470C-B23E-89A8127DE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F83835-D22B-4220-B571-4B62D8AD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58EF29-A49E-40E4-BAAC-E5CF1279D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13B2E8-5368-4B42-AB43-EB4CB532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776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F92C94-A471-44BA-8F86-6F1B27CC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387154-1DE9-4B30-AF2E-FD6CDE682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E4FF99E-5478-4E94-96AA-98F8D3063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E0AFF7-EFFF-49E9-BC7A-750A34BE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A49865A-1254-432B-9659-9365B5CD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47B188-BDFC-4191-AEF4-D3E2AE0D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188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6072E-C56E-45D2-BF0D-DA87D3E7B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C45495B-2FFA-4431-937A-CB4251B9C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7E16826-9A10-4A65-A789-F126B93F2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93D38C-FA29-47D4-AE7D-E372F6B47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118E5B-ADB2-428E-8ACB-7C2CB600CD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BFB6FCA-A3B2-4CEF-986F-69B3B4E2C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06550C5-D3FC-4C08-88FD-5C3E92BE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A1FBF0E-255D-4A6A-8791-92474604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966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D1F3A-F767-447A-B1F4-1D767DD4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5977FC7-5C04-4B74-9FF7-17C54BC5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2E803AE-481F-49EE-AC81-BFCDFE85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475628-8337-4682-9A37-5703E9EC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125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543C8C0-307C-4BE9-BE79-DBE8422C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93EAA0F-F9B7-4C71-8201-122BC160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05CF3E-4C1D-4F9A-AC82-5CEB381B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24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1AA56-BF4E-4AA4-AC5E-7D840068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2C2211-7549-4DC2-B72A-C8A5BEE6B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6F0FD16-D214-48F2-B77C-B727AFBE7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F35BD3B-A852-447D-BB26-C6D1F75B4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E43409D-E80D-4F3E-8C2F-D426542FF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90A7D6-5D17-47FC-A1C1-EFD0AC4B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627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2C804-4968-4FA3-AB98-AA6AF7B6C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72B48EE-CB2C-43D1-B7C4-170AFFE82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BDB924-5783-4717-8267-E34B24EDE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6DE56F-4F56-4F2E-995A-F89A46CB6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7439EF9-605F-4727-94B2-AFCFA29E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427C65-54F4-4C67-A183-1033484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996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3570481-BBAE-4A3F-AFC2-565684FAC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32B149-0F48-42B9-A5ED-C055818E1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EFE1F2-B4BE-45E4-8438-6B4F10E299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7DD0C-725A-45DF-A1C6-E0350C958CA5}" type="datetimeFigureOut">
              <a:rPr lang="nl-NL" smtClean="0"/>
              <a:t>1-3-2020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720392-5512-4954-9482-A8E4807FB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4D835D-902B-40E7-A8A3-69EA7D9E7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05456-1BA0-4E00-911D-A5A5F5AC91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919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1D2D2F8-479C-4B76-A40D-098E317930FF}"/>
              </a:ext>
            </a:extLst>
          </p:cNvPr>
          <p:cNvSpPr txBox="1"/>
          <p:nvPr/>
        </p:nvSpPr>
        <p:spPr>
          <a:xfrm>
            <a:off x="3087757" y="144601"/>
            <a:ext cx="47168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err="1"/>
              <a:t>Neo-liberale</a:t>
            </a:r>
            <a:r>
              <a:rPr lang="nl-NL" sz="4400" dirty="0"/>
              <a:t> Model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01F5A44-9F35-45FD-80FC-3C7692252D2A}"/>
              </a:ext>
            </a:extLst>
          </p:cNvPr>
          <p:cNvSpPr txBox="1"/>
          <p:nvPr/>
        </p:nvSpPr>
        <p:spPr>
          <a:xfrm>
            <a:off x="7804561" y="1674673"/>
            <a:ext cx="444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Alles draait alleen om rendement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FA91DEF-F505-4A33-A7E2-5324C409C34B}"/>
              </a:ext>
            </a:extLst>
          </p:cNvPr>
          <p:cNvSpPr txBox="1"/>
          <p:nvPr/>
        </p:nvSpPr>
        <p:spPr>
          <a:xfrm>
            <a:off x="808382" y="843677"/>
            <a:ext cx="6561220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Woekerpolissen</a:t>
            </a:r>
          </a:p>
          <a:p>
            <a:pPr lvl="1"/>
            <a:endParaRPr lang="nl-NL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Sjoemelsoftware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Vastgoedfraudes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Woekerwinsten bij farmaceutische bedrijven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Werken met flexwerkers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Werken met belastingparadijzen</a:t>
            </a:r>
          </a:p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8CEADD-5D22-46F6-A74B-BF02FFBD60F9}"/>
              </a:ext>
            </a:extLst>
          </p:cNvPr>
          <p:cNvSpPr txBox="1"/>
          <p:nvPr/>
        </p:nvSpPr>
        <p:spPr>
          <a:xfrm>
            <a:off x="8511998" y="3109004"/>
            <a:ext cx="3031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Toplaag verrijkt</a:t>
            </a:r>
          </a:p>
          <a:p>
            <a:r>
              <a:rPr lang="nl-NL" sz="2400" dirty="0"/>
              <a:t>Middenklasse verarmd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A976E4FF-CEBE-47F8-9D58-863970BC89E7}"/>
              </a:ext>
            </a:extLst>
          </p:cNvPr>
          <p:cNvCxnSpPr>
            <a:stCxn id="6" idx="2"/>
          </p:cNvCxnSpPr>
          <p:nvPr/>
        </p:nvCxnSpPr>
        <p:spPr>
          <a:xfrm flipH="1">
            <a:off x="10027958" y="2136338"/>
            <a:ext cx="1" cy="10044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9056BCF1-10A1-4FF7-A111-48B01F13B44C}"/>
              </a:ext>
            </a:extLst>
          </p:cNvPr>
          <p:cNvSpPr txBox="1"/>
          <p:nvPr/>
        </p:nvSpPr>
        <p:spPr>
          <a:xfrm>
            <a:off x="3424717" y="6208570"/>
            <a:ext cx="8759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Terug naar normen en waarden</a:t>
            </a:r>
          </a:p>
        </p:txBody>
      </p:sp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63C9BF6A-D2C0-451F-8660-47C7B66938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9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39"/>
    </mc:Choice>
    <mc:Fallback>
      <p:transition spd="slow" advTm="9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 9">
            <a:extLst>
              <a:ext uri="{FF2B5EF4-FFF2-40B4-BE49-F238E27FC236}">
                <a16:creationId xmlns:a16="http://schemas.microsoft.com/office/drawing/2014/main" id="{6496E009-66C1-4C2C-AE27-389D3B606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182282"/>
              </p:ext>
            </p:extLst>
          </p:nvPr>
        </p:nvGraphicFramePr>
        <p:xfrm>
          <a:off x="2132241" y="1860518"/>
          <a:ext cx="8437184" cy="2898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296">
                  <a:extLst>
                    <a:ext uri="{9D8B030D-6E8A-4147-A177-3AD203B41FA5}">
                      <a16:colId xmlns:a16="http://schemas.microsoft.com/office/drawing/2014/main" val="3529197398"/>
                    </a:ext>
                  </a:extLst>
                </a:gridCol>
                <a:gridCol w="2109296">
                  <a:extLst>
                    <a:ext uri="{9D8B030D-6E8A-4147-A177-3AD203B41FA5}">
                      <a16:colId xmlns:a16="http://schemas.microsoft.com/office/drawing/2014/main" val="2449545924"/>
                    </a:ext>
                  </a:extLst>
                </a:gridCol>
                <a:gridCol w="2109296">
                  <a:extLst>
                    <a:ext uri="{9D8B030D-6E8A-4147-A177-3AD203B41FA5}">
                      <a16:colId xmlns:a16="http://schemas.microsoft.com/office/drawing/2014/main" val="71989320"/>
                    </a:ext>
                  </a:extLst>
                </a:gridCol>
                <a:gridCol w="2109296">
                  <a:extLst>
                    <a:ext uri="{9D8B030D-6E8A-4147-A177-3AD203B41FA5}">
                      <a16:colId xmlns:a16="http://schemas.microsoft.com/office/drawing/2014/main" val="353480763"/>
                    </a:ext>
                  </a:extLst>
                </a:gridCol>
              </a:tblGrid>
              <a:tr h="966059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804459"/>
                  </a:ext>
                </a:extLst>
              </a:tr>
              <a:tr h="966059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24228"/>
                  </a:ext>
                </a:extLst>
              </a:tr>
              <a:tr h="966059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641683"/>
                  </a:ext>
                </a:extLst>
              </a:tr>
            </a:tbl>
          </a:graphicData>
        </a:graphic>
      </p:graphicFrame>
      <p:sp>
        <p:nvSpPr>
          <p:cNvPr id="11" name="Tekstvak 10">
            <a:extLst>
              <a:ext uri="{FF2B5EF4-FFF2-40B4-BE49-F238E27FC236}">
                <a16:creationId xmlns:a16="http://schemas.microsoft.com/office/drawing/2014/main" id="{133333EE-A47B-43F6-97E8-CE62EFE74A32}"/>
              </a:ext>
            </a:extLst>
          </p:cNvPr>
          <p:cNvSpPr txBox="1"/>
          <p:nvPr/>
        </p:nvSpPr>
        <p:spPr>
          <a:xfrm>
            <a:off x="2132241" y="3078773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Aandeelhouder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6C8D6F3-AE02-4D07-9534-98E1A48906E8}"/>
              </a:ext>
            </a:extLst>
          </p:cNvPr>
          <p:cNvSpPr txBox="1"/>
          <p:nvPr/>
        </p:nvSpPr>
        <p:spPr>
          <a:xfrm>
            <a:off x="2357494" y="3918734"/>
            <a:ext cx="1670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Werknemer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38CD3B7-0014-441D-9A07-E2AA32B99443}"/>
              </a:ext>
            </a:extLst>
          </p:cNvPr>
          <p:cNvSpPr txBox="1"/>
          <p:nvPr/>
        </p:nvSpPr>
        <p:spPr>
          <a:xfrm>
            <a:off x="4561789" y="2111223"/>
            <a:ext cx="1448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stemrecht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F11C630-DBF8-4C78-9520-59D0A0873F17}"/>
              </a:ext>
            </a:extLst>
          </p:cNvPr>
          <p:cNvSpPr txBox="1"/>
          <p:nvPr/>
        </p:nvSpPr>
        <p:spPr>
          <a:xfrm>
            <a:off x="6517105" y="2111223"/>
            <a:ext cx="1922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bedrijfskennis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83E1EDB-40CB-4157-8DBA-4316F8ABD4C0}"/>
              </a:ext>
            </a:extLst>
          </p:cNvPr>
          <p:cNvSpPr txBox="1"/>
          <p:nvPr/>
        </p:nvSpPr>
        <p:spPr>
          <a:xfrm>
            <a:off x="5034988" y="3078770"/>
            <a:ext cx="503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ja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6BB4713-3655-4296-94C0-2D11574CA5EC}"/>
              </a:ext>
            </a:extLst>
          </p:cNvPr>
          <p:cNvSpPr txBox="1"/>
          <p:nvPr/>
        </p:nvSpPr>
        <p:spPr>
          <a:xfrm>
            <a:off x="4846634" y="3918734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nee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BDDC40B-1134-482F-A78B-5A8CA0AD9DE3}"/>
              </a:ext>
            </a:extLst>
          </p:cNvPr>
          <p:cNvSpPr txBox="1"/>
          <p:nvPr/>
        </p:nvSpPr>
        <p:spPr>
          <a:xfrm>
            <a:off x="7065772" y="3078771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nee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C598854-2796-4DBD-96F9-4133A2CBD8E1}"/>
              </a:ext>
            </a:extLst>
          </p:cNvPr>
          <p:cNvSpPr txBox="1"/>
          <p:nvPr/>
        </p:nvSpPr>
        <p:spPr>
          <a:xfrm>
            <a:off x="7200688" y="3918734"/>
            <a:ext cx="709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ja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4907945-CA84-4833-A7C7-72DE9F4F1642}"/>
              </a:ext>
            </a:extLst>
          </p:cNvPr>
          <p:cNvSpPr txBox="1"/>
          <p:nvPr/>
        </p:nvSpPr>
        <p:spPr>
          <a:xfrm>
            <a:off x="8832185" y="2111222"/>
            <a:ext cx="2244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eigenaar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916527D-54C3-4A08-A33F-C81C1AACBAB9}"/>
              </a:ext>
            </a:extLst>
          </p:cNvPr>
          <p:cNvSpPr txBox="1"/>
          <p:nvPr/>
        </p:nvSpPr>
        <p:spPr>
          <a:xfrm>
            <a:off x="9090004" y="3078770"/>
            <a:ext cx="6543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nee</a:t>
            </a:r>
          </a:p>
          <a:p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AF4E91F-8ABC-45E3-907A-6ACD911A42E9}"/>
              </a:ext>
            </a:extLst>
          </p:cNvPr>
          <p:cNvSpPr txBox="1"/>
          <p:nvPr/>
        </p:nvSpPr>
        <p:spPr>
          <a:xfrm>
            <a:off x="9090004" y="3953985"/>
            <a:ext cx="6543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nee</a:t>
            </a:r>
          </a:p>
          <a:p>
            <a:endParaRPr lang="nl-NL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37D19BF-491F-452C-B076-9210230376F9}"/>
              </a:ext>
            </a:extLst>
          </p:cNvPr>
          <p:cNvSpPr txBox="1"/>
          <p:nvPr/>
        </p:nvSpPr>
        <p:spPr>
          <a:xfrm>
            <a:off x="4446305" y="33434"/>
            <a:ext cx="2946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err="1"/>
              <a:t>Governance</a:t>
            </a:r>
            <a:endParaRPr lang="nl-NL" sz="4400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B53608C-967F-4402-A7FE-7E659C9C38B9}"/>
              </a:ext>
            </a:extLst>
          </p:cNvPr>
          <p:cNvSpPr txBox="1"/>
          <p:nvPr/>
        </p:nvSpPr>
        <p:spPr>
          <a:xfrm>
            <a:off x="1347147" y="5642876"/>
            <a:ext cx="8070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Werknemers hebben ook diep geïnvesteerd in de onderneming</a:t>
            </a:r>
          </a:p>
        </p:txBody>
      </p:sp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D075280E-CBA1-4EC7-886A-6580233D9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1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92"/>
    </mc:Choice>
    <mc:Fallback xmlns="">
      <p:transition spd="slow" advTm="10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2AA3720-9E63-4E07-B650-BAD674AEAEB4}"/>
              </a:ext>
            </a:extLst>
          </p:cNvPr>
          <p:cNvSpPr/>
          <p:nvPr/>
        </p:nvSpPr>
        <p:spPr>
          <a:xfrm>
            <a:off x="5023589" y="2162661"/>
            <a:ext cx="2160240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chemeClr val="tx1"/>
                </a:solidFill>
              </a:rPr>
              <a:t>Bedrijf</a:t>
            </a:r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C8D0AD45-B1CD-44C5-AB36-CEB98E530E09}"/>
              </a:ext>
            </a:extLst>
          </p:cNvPr>
          <p:cNvCxnSpPr/>
          <p:nvPr/>
        </p:nvCxnSpPr>
        <p:spPr>
          <a:xfrm>
            <a:off x="4951581" y="1154549"/>
            <a:ext cx="50405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C0EADF7E-67C0-48B2-B3AC-3FD6CCBEFEF9}"/>
              </a:ext>
            </a:extLst>
          </p:cNvPr>
          <p:cNvCxnSpPr/>
          <p:nvPr/>
        </p:nvCxnSpPr>
        <p:spPr>
          <a:xfrm flipH="1">
            <a:off x="6679773" y="1082541"/>
            <a:ext cx="50405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E42B5DAD-3548-417E-8A8D-4D2DB74DC2F0}"/>
              </a:ext>
            </a:extLst>
          </p:cNvPr>
          <p:cNvSpPr txBox="1"/>
          <p:nvPr/>
        </p:nvSpPr>
        <p:spPr>
          <a:xfrm>
            <a:off x="4447525" y="794509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Geld </a:t>
            </a:r>
            <a:r>
              <a:rPr lang="nl-NL" dirty="0"/>
              <a:t>(aandelen)</a:t>
            </a:r>
            <a:endParaRPr lang="nl-NL" b="1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F8E0FAA-A8EB-44E0-A458-DC52B5A8E304}"/>
              </a:ext>
            </a:extLst>
          </p:cNvPr>
          <p:cNvSpPr txBox="1"/>
          <p:nvPr/>
        </p:nvSpPr>
        <p:spPr>
          <a:xfrm>
            <a:off x="6967805" y="794509"/>
            <a:ext cx="208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Werk </a:t>
            </a:r>
            <a:r>
              <a:rPr lang="nl-NL" dirty="0"/>
              <a:t>(Werknemers)</a:t>
            </a:r>
            <a:endParaRPr lang="nl-NL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F0F4604-72E1-4F21-A79E-4C673758489A}"/>
              </a:ext>
            </a:extLst>
          </p:cNvPr>
          <p:cNvSpPr txBox="1"/>
          <p:nvPr/>
        </p:nvSpPr>
        <p:spPr>
          <a:xfrm>
            <a:off x="3727445" y="133207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Financieel</a:t>
            </a:r>
          </a:p>
          <a:p>
            <a:r>
              <a:rPr lang="nl-NL" dirty="0"/>
              <a:t>Kapitaal (EV)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99F673E-CCA6-4384-9C79-9519D3866E81}"/>
              </a:ext>
            </a:extLst>
          </p:cNvPr>
          <p:cNvSpPr txBox="1"/>
          <p:nvPr/>
        </p:nvSpPr>
        <p:spPr>
          <a:xfrm>
            <a:off x="6967805" y="1298565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Menselijk</a:t>
            </a:r>
          </a:p>
          <a:p>
            <a:r>
              <a:rPr lang="nl-NL" dirty="0"/>
              <a:t>Kapitaal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1D8E6B47-E9BE-4D14-973C-B8C8C140BD41}"/>
              </a:ext>
            </a:extLst>
          </p:cNvPr>
          <p:cNvCxnSpPr>
            <a:stCxn id="2" idx="3"/>
          </p:cNvCxnSpPr>
          <p:nvPr/>
        </p:nvCxnSpPr>
        <p:spPr>
          <a:xfrm>
            <a:off x="7183829" y="2666717"/>
            <a:ext cx="129614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55AB23E3-9EED-410F-A972-E69A2205840D}"/>
              </a:ext>
            </a:extLst>
          </p:cNvPr>
          <p:cNvSpPr txBox="1"/>
          <p:nvPr/>
        </p:nvSpPr>
        <p:spPr>
          <a:xfrm>
            <a:off x="8479973" y="2378685"/>
            <a:ext cx="1269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Producten/</a:t>
            </a:r>
          </a:p>
          <a:p>
            <a:r>
              <a:rPr lang="nl-NL" b="1" dirty="0"/>
              <a:t>Diensten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8BF05795-9233-4F7A-85C5-8F0DDFD7CE7F}"/>
              </a:ext>
            </a:extLst>
          </p:cNvPr>
          <p:cNvCxnSpPr/>
          <p:nvPr/>
        </p:nvCxnSpPr>
        <p:spPr>
          <a:xfrm flipH="1">
            <a:off x="5023589" y="3170773"/>
            <a:ext cx="50405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79AD6EAF-40EB-4BDE-963A-2D0E84130F87}"/>
              </a:ext>
            </a:extLst>
          </p:cNvPr>
          <p:cNvCxnSpPr>
            <a:stCxn id="2" idx="2"/>
          </p:cNvCxnSpPr>
          <p:nvPr/>
        </p:nvCxnSpPr>
        <p:spPr>
          <a:xfrm>
            <a:off x="6103709" y="3170773"/>
            <a:ext cx="72008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C3745FD9-E984-476D-BBB6-D35DBD2BB766}"/>
              </a:ext>
            </a:extLst>
          </p:cNvPr>
          <p:cNvCxnSpPr/>
          <p:nvPr/>
        </p:nvCxnSpPr>
        <p:spPr>
          <a:xfrm>
            <a:off x="6823789" y="3170773"/>
            <a:ext cx="43204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3843BA46-1D94-4150-A9D9-E77341F6E5A0}"/>
              </a:ext>
            </a:extLst>
          </p:cNvPr>
          <p:cNvSpPr txBox="1"/>
          <p:nvPr/>
        </p:nvSpPr>
        <p:spPr>
          <a:xfrm>
            <a:off x="4375517" y="4106877"/>
            <a:ext cx="114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Uitbetaald</a:t>
            </a:r>
          </a:p>
          <a:p>
            <a:r>
              <a:rPr lang="nl-NL" b="1" dirty="0"/>
              <a:t>Dividend</a:t>
            </a:r>
            <a:endParaRPr lang="nl-NL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52BA140-72E3-4549-BE2B-9882E96B6B05}"/>
              </a:ext>
            </a:extLst>
          </p:cNvPr>
          <p:cNvSpPr txBox="1"/>
          <p:nvPr/>
        </p:nvSpPr>
        <p:spPr>
          <a:xfrm>
            <a:off x="6868354" y="4142009"/>
            <a:ext cx="114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Uitbetaald</a:t>
            </a:r>
          </a:p>
          <a:p>
            <a:r>
              <a:rPr lang="nl-NL" b="1" dirty="0"/>
              <a:t>Loon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214A5B3-9340-42E8-A68A-D0C81E09C918}"/>
              </a:ext>
            </a:extLst>
          </p:cNvPr>
          <p:cNvSpPr txBox="1"/>
          <p:nvPr/>
        </p:nvSpPr>
        <p:spPr>
          <a:xfrm>
            <a:off x="2791341" y="3818845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Netto Winst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0687C39-133E-477C-8AC9-9E07B99828BC}"/>
              </a:ext>
            </a:extLst>
          </p:cNvPr>
          <p:cNvSpPr txBox="1"/>
          <p:nvPr/>
        </p:nvSpPr>
        <p:spPr>
          <a:xfrm>
            <a:off x="5546133" y="4969232"/>
            <a:ext cx="341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Toevoeging</a:t>
            </a:r>
            <a:br>
              <a:rPr lang="nl-NL" dirty="0"/>
            </a:br>
            <a:r>
              <a:rPr lang="nl-NL" b="1" dirty="0"/>
              <a:t>Vermogen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B8F21B28-0197-455A-9574-1E469A5D5340}"/>
              </a:ext>
            </a:extLst>
          </p:cNvPr>
          <p:cNvSpPr/>
          <p:nvPr/>
        </p:nvSpPr>
        <p:spPr>
          <a:xfrm>
            <a:off x="4951581" y="104931"/>
            <a:ext cx="2528511" cy="5053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Stakeholdervergadering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22EE1F8-1D56-4278-86C5-E613D52F59D4}"/>
              </a:ext>
            </a:extLst>
          </p:cNvPr>
          <p:cNvSpPr txBox="1"/>
          <p:nvPr/>
        </p:nvSpPr>
        <p:spPr>
          <a:xfrm>
            <a:off x="2025504" y="172926"/>
            <a:ext cx="170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aandeelhouders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C295B76-9EC0-427A-B2AB-675DB2E943FC}"/>
              </a:ext>
            </a:extLst>
          </p:cNvPr>
          <p:cNvSpPr txBox="1"/>
          <p:nvPr/>
        </p:nvSpPr>
        <p:spPr>
          <a:xfrm>
            <a:off x="8704228" y="161202"/>
            <a:ext cx="19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ondernemingsraad</a:t>
            </a:r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9B5F8489-9290-4BDF-8FB5-660DA78F5804}"/>
              </a:ext>
            </a:extLst>
          </p:cNvPr>
          <p:cNvCxnSpPr>
            <a:stCxn id="20" idx="3"/>
          </p:cNvCxnSpPr>
          <p:nvPr/>
        </p:nvCxnSpPr>
        <p:spPr>
          <a:xfrm>
            <a:off x="3727445" y="357592"/>
            <a:ext cx="11881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4F5B1839-ABEB-47DB-A99A-737914FA66FB}"/>
              </a:ext>
            </a:extLst>
          </p:cNvPr>
          <p:cNvCxnSpPr>
            <a:cxnSpLocks/>
            <a:stCxn id="21" idx="1"/>
            <a:endCxn id="19" idx="3"/>
          </p:cNvCxnSpPr>
          <p:nvPr/>
        </p:nvCxnSpPr>
        <p:spPr>
          <a:xfrm flipH="1">
            <a:off x="7480092" y="345868"/>
            <a:ext cx="1224136" cy="11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hoek 27">
            <a:extLst>
              <a:ext uri="{FF2B5EF4-FFF2-40B4-BE49-F238E27FC236}">
                <a16:creationId xmlns:a16="http://schemas.microsoft.com/office/drawing/2014/main" id="{D871BC49-5031-45E0-8DDB-A96980A8C782}"/>
              </a:ext>
            </a:extLst>
          </p:cNvPr>
          <p:cNvSpPr/>
          <p:nvPr/>
        </p:nvSpPr>
        <p:spPr>
          <a:xfrm>
            <a:off x="774016" y="5672923"/>
            <a:ext cx="8859186" cy="4958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lange termijn                                         vertrouwen                            verantwoordelijkheid</a:t>
            </a: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663D14C4-B073-4DCD-80A8-D030C6816B33}"/>
              </a:ext>
            </a:extLst>
          </p:cNvPr>
          <p:cNvSpPr/>
          <p:nvPr/>
        </p:nvSpPr>
        <p:spPr>
          <a:xfrm>
            <a:off x="774016" y="6303763"/>
            <a:ext cx="8859186" cy="4958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/>
              <a:t>people</a:t>
            </a:r>
            <a:r>
              <a:rPr lang="nl-NL" dirty="0"/>
              <a:t>                                                   </a:t>
            </a:r>
            <a:r>
              <a:rPr lang="nl-NL" dirty="0" err="1"/>
              <a:t>planet</a:t>
            </a:r>
            <a:r>
              <a:rPr lang="nl-NL" dirty="0"/>
              <a:t>                                                     </a:t>
            </a:r>
            <a:r>
              <a:rPr lang="nl-NL" dirty="0" err="1"/>
              <a:t>profit</a:t>
            </a:r>
            <a:endParaRPr lang="nl-NL" dirty="0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DB2276D3-37DB-40D0-A008-524424AFC619}"/>
              </a:ext>
            </a:extLst>
          </p:cNvPr>
          <p:cNvSpPr txBox="1"/>
          <p:nvPr/>
        </p:nvSpPr>
        <p:spPr>
          <a:xfrm>
            <a:off x="239843" y="5299244"/>
            <a:ext cx="224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Normen en Waarden: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FABC8CAF-E5CD-4963-9AD5-37DF8BCB0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82" y="1444019"/>
            <a:ext cx="1539558" cy="2368203"/>
          </a:xfrm>
          <a:prstGeom prst="rect">
            <a:avLst/>
          </a:prstGeom>
        </p:spPr>
      </p:pic>
      <p:pic>
        <p:nvPicPr>
          <p:cNvPr id="26" name="Video 25">
            <a:hlinkClick r:id="" action="ppaction://media"/>
            <a:extLst>
              <a:ext uri="{FF2B5EF4-FFF2-40B4-BE49-F238E27FC236}">
                <a16:creationId xmlns:a16="http://schemas.microsoft.com/office/drawing/2014/main" id="{168FB9D9-B965-40C4-B456-11AB2FCAF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70"/>
    </mc:Choice>
    <mc:Fallback xmlns="">
      <p:transition spd="slow" advTm="29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34BF0F3-C0F7-4D26-971A-ABF85A343D3E}"/>
              </a:ext>
            </a:extLst>
          </p:cNvPr>
          <p:cNvSpPr txBox="1"/>
          <p:nvPr/>
        </p:nvSpPr>
        <p:spPr>
          <a:xfrm>
            <a:off x="702364" y="162289"/>
            <a:ext cx="6998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/>
              <a:t>Micro-economische gevolgen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929C425-F830-4B2C-B024-9C11546EFC78}"/>
              </a:ext>
            </a:extLst>
          </p:cNvPr>
          <p:cNvSpPr txBox="1"/>
          <p:nvPr/>
        </p:nvSpPr>
        <p:spPr>
          <a:xfrm>
            <a:off x="702364" y="1510748"/>
            <a:ext cx="111848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Beloning werknemers na afloop van boekjaar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Starters op arbeidsmarkt ontvangen: uitkering van de overheid bij een vast contract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Gepensioneerden </a:t>
            </a:r>
            <a:r>
              <a:rPr lang="nl-NL" sz="2400" dirty="0"/>
              <a:t>pas pensioen na afloop van het boekjaar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Werknemers risico van salarisverlaging: maatregelen </a:t>
            </a:r>
            <a:br>
              <a:rPr lang="nl-NL" sz="2400" dirty="0"/>
            </a:br>
            <a:r>
              <a:rPr lang="nl-NL" sz="2400" dirty="0"/>
              <a:t>Werknemers gemiddeld op vooruit.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Jaarrekening verandert. Menselijk vermogen op de balans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Geen aparte post: Personeelskosten in </a:t>
            </a:r>
            <a:r>
              <a:rPr lang="nl-NL" sz="2400" dirty="0" err="1"/>
              <a:t>v.en</a:t>
            </a:r>
            <a:r>
              <a:rPr lang="nl-NL" sz="2400" dirty="0"/>
              <a:t> w.-rekening.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6117F53-F7C2-4C6E-B274-987F012EFB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50"/>
    </mc:Choice>
    <mc:Fallback xmlns="">
      <p:transition spd="slow" advTm="179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A92326E-26A0-4322-9EEB-4C962A37A790}"/>
              </a:ext>
            </a:extLst>
          </p:cNvPr>
          <p:cNvSpPr txBox="1"/>
          <p:nvPr/>
        </p:nvSpPr>
        <p:spPr>
          <a:xfrm>
            <a:off x="908298" y="0"/>
            <a:ext cx="103754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nl-NL" sz="4400" dirty="0"/>
              <a:t>Macro-economische effecten/verbeteringen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0B74199-3DD3-4208-87C9-48E19423A7B6}"/>
              </a:ext>
            </a:extLst>
          </p:cNvPr>
          <p:cNvSpPr txBox="1"/>
          <p:nvPr/>
        </p:nvSpPr>
        <p:spPr>
          <a:xfrm>
            <a:off x="359659" y="1011448"/>
            <a:ext cx="7214154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Geen loononderhandeling met vakbonden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Inflatie/deflatie blijft binnen de perken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Vermogensbelasting gelijk aan inkomstenbelasting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Fraude wordt ingedamd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Minder werkloosheid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Minder stakingen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Stabieler rendement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5DFFF33-4269-4F88-9C12-46C1203B5C7D}"/>
              </a:ext>
            </a:extLst>
          </p:cNvPr>
          <p:cNvSpPr txBox="1"/>
          <p:nvPr/>
        </p:nvSpPr>
        <p:spPr>
          <a:xfrm>
            <a:off x="570674" y="6089997"/>
            <a:ext cx="9305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Rechtvaardiger maatschappij, beter voor aandeelhouder en werknemer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B63AA54B-2B7B-4775-918B-E183A40BCEE1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0" y="6320830"/>
            <a:ext cx="5706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9328B0CE-3454-4B66-96A8-753259EFC7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003"/>
    </mc:Choice>
    <mc:Fallback xmlns="">
      <p:transition spd="slow" advTm="241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189</Words>
  <Application>Microsoft Office PowerPoint</Application>
  <PresentationFormat>Breedbeeld</PresentationFormat>
  <Paragraphs>77</Paragraphs>
  <Slides>5</Slides>
  <Notes>0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Ries van der Vos</dc:creator>
  <cp:lastModifiedBy>Ries van der Vos</cp:lastModifiedBy>
  <cp:revision>21</cp:revision>
  <dcterms:created xsi:type="dcterms:W3CDTF">2020-02-22T21:18:26Z</dcterms:created>
  <dcterms:modified xsi:type="dcterms:W3CDTF">2020-03-01T21:17:50Z</dcterms:modified>
</cp:coreProperties>
</file>